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57" r:id="rId2"/>
    <p:sldId id="282" r:id="rId3"/>
    <p:sldId id="264" r:id="rId4"/>
    <p:sldId id="258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4" r:id="rId20"/>
    <p:sldId id="280" r:id="rId21"/>
    <p:sldId id="28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0">
          <p15:clr>
            <a:srgbClr val="A4A3A4"/>
          </p15:clr>
        </p15:guide>
        <p15:guide id="2" orient="horz" pos="973">
          <p15:clr>
            <a:srgbClr val="A4A3A4"/>
          </p15:clr>
        </p15:guide>
        <p15:guide id="3" pos="5563">
          <p15:clr>
            <a:srgbClr val="A4A3A4"/>
          </p15:clr>
        </p15:guide>
        <p15:guide id="4" pos="1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D6FF"/>
    <a:srgbClr val="FEE01E"/>
    <a:srgbClr val="C690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1440" y="184"/>
      </p:cViewPr>
      <p:guideLst>
        <p:guide orient="horz" pos="3920"/>
        <p:guide orient="horz" pos="973"/>
        <p:guide pos="5563"/>
        <p:guide pos="1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62" d="100"/>
        <a:sy n="262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1968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127D1-1DA3-FD4C-899D-F10D46045E7A}" type="datetimeFigureOut">
              <a:rPr lang="en-US" smtClean="0"/>
              <a:t>5/11/16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95F32-C039-324C-AEA0-2B598138A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85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36800-F8B2-3E47-A373-388DE3582F91}" type="datetimeFigureOut">
              <a:rPr lang="en-US" smtClean="0"/>
              <a:t>5/11/16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F4022-7AF7-B44C-87BB-B0E6322D8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633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5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11150" y="636588"/>
            <a:ext cx="4114800" cy="4114800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1" name="Group 60"/>
          <p:cNvGrpSpPr>
            <a:grpSpLocks noChangeAspect="1"/>
          </p:cNvGrpSpPr>
          <p:nvPr/>
        </p:nvGrpSpPr>
        <p:grpSpPr>
          <a:xfrm>
            <a:off x="448310" y="773748"/>
            <a:ext cx="1303697" cy="182880"/>
            <a:chOff x="0" y="2787650"/>
            <a:chExt cx="9144001" cy="1282700"/>
          </a:xfrm>
          <a:solidFill>
            <a:schemeClr val="tx1"/>
          </a:solidFill>
        </p:grpSpPr>
        <p:sp>
          <p:nvSpPr>
            <p:cNvPr id="49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25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310" y="1544638"/>
            <a:ext cx="3840480" cy="196918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310" y="3513818"/>
            <a:ext cx="3840480" cy="110041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6675120"/>
            <a:ext cx="8915400" cy="182880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915400" y="6675120"/>
            <a:ext cx="228600" cy="182880"/>
          </a:xfrm>
          <a:prstGeom prst="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869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"/>
          <a:stretch/>
        </p:blipFill>
        <p:spPr>
          <a:xfrm>
            <a:off x="309562" y="636588"/>
            <a:ext cx="8524875" cy="279241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11150" y="3429000"/>
            <a:ext cx="8521700" cy="2794000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18" y="4341475"/>
            <a:ext cx="7071362" cy="1156356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11150" y="3429000"/>
            <a:ext cx="8520113" cy="182880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7916985" y="6357938"/>
            <a:ext cx="914400" cy="365125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1822CB-767F-4789-9972-8ABB164B40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8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"/>
          <a:stretch/>
        </p:blipFill>
        <p:spPr>
          <a:xfrm>
            <a:off x="309562" y="636589"/>
            <a:ext cx="8524875" cy="279241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11150" y="3429000"/>
            <a:ext cx="8521700" cy="2794000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18" y="4341475"/>
            <a:ext cx="7071362" cy="1156356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11150" y="3429000"/>
            <a:ext cx="8520113" cy="182880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7916985" y="6357938"/>
            <a:ext cx="914400" cy="365125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1822CB-767F-4789-9972-8ABB164B40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8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divi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"/>
          <a:stretch/>
        </p:blipFill>
        <p:spPr>
          <a:xfrm>
            <a:off x="309562" y="636589"/>
            <a:ext cx="8524875" cy="279241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11150" y="3429000"/>
            <a:ext cx="8521700" cy="2794000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18" y="4341475"/>
            <a:ext cx="7071362" cy="1156356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11150" y="3429000"/>
            <a:ext cx="8520113" cy="182880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7916985" y="6357938"/>
            <a:ext cx="914400" cy="365125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1822CB-767F-4789-9972-8ABB164B40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5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11150" y="636588"/>
            <a:ext cx="8521700" cy="558641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18" y="1544637"/>
            <a:ext cx="7071362" cy="3953194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11150" y="636588"/>
            <a:ext cx="8520113" cy="182880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7916985" y="6357938"/>
            <a:ext cx="914400" cy="365125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1822CB-767F-4789-9972-8ABB164B40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7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11150" y="636588"/>
            <a:ext cx="8521700" cy="558641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18" y="1544637"/>
            <a:ext cx="7071362" cy="3953194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11150" y="636588"/>
            <a:ext cx="8520113" cy="182880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7916985" y="6357938"/>
            <a:ext cx="914400" cy="365125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1822CB-767F-4789-9972-8ABB164B40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1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11150" y="636588"/>
            <a:ext cx="8521700" cy="558641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18" y="1544637"/>
            <a:ext cx="7071362" cy="3953194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11150" y="636588"/>
            <a:ext cx="8520113" cy="182880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7916985" y="6357938"/>
            <a:ext cx="914400" cy="365125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1822CB-767F-4789-9972-8ABB164B40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5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11150" y="636588"/>
            <a:ext cx="8521700" cy="558641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18" y="1544637"/>
            <a:ext cx="7071362" cy="3953194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11150" y="636588"/>
            <a:ext cx="8520113" cy="182880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7916985" y="6357938"/>
            <a:ext cx="914400" cy="365125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1822CB-767F-4789-9972-8ABB164B40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11150" y="636588"/>
            <a:ext cx="8521700" cy="558641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18" y="1544637"/>
            <a:ext cx="7071362" cy="3953194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11150" y="636588"/>
            <a:ext cx="8520113" cy="182880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7916985" y="6357938"/>
            <a:ext cx="914400" cy="365125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1822CB-767F-4789-9972-8ABB164B40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3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divi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11150" y="636588"/>
            <a:ext cx="8521700" cy="558641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18" y="1544637"/>
            <a:ext cx="7071362" cy="3953194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11150" y="636588"/>
            <a:ext cx="8520113" cy="182880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7916985" y="6357938"/>
            <a:ext cx="914400" cy="365125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1822CB-767F-4789-9972-8ABB164B40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4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" y="1236358"/>
            <a:ext cx="9143978" cy="562164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7916985" y="6357938"/>
            <a:ext cx="914400" cy="365125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1822CB-767F-4789-9972-8ABB164B40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11150" y="636588"/>
            <a:ext cx="4114800" cy="4114800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1" name="Group 60"/>
          <p:cNvGrpSpPr>
            <a:grpSpLocks noChangeAspect="1"/>
          </p:cNvGrpSpPr>
          <p:nvPr/>
        </p:nvGrpSpPr>
        <p:grpSpPr>
          <a:xfrm>
            <a:off x="448310" y="773748"/>
            <a:ext cx="1303697" cy="182880"/>
            <a:chOff x="0" y="2787650"/>
            <a:chExt cx="9144001" cy="1282700"/>
          </a:xfrm>
          <a:solidFill>
            <a:schemeClr val="tx1"/>
          </a:solidFill>
        </p:grpSpPr>
        <p:sp>
          <p:nvSpPr>
            <p:cNvPr id="49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25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310" y="1544638"/>
            <a:ext cx="3840480" cy="196918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310" y="3513818"/>
            <a:ext cx="3840480" cy="110041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6675120"/>
            <a:ext cx="8915400" cy="182880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915400" y="6675120"/>
            <a:ext cx="228600" cy="182880"/>
          </a:xfrm>
          <a:prstGeom prst="rect">
            <a:avLst/>
          </a:prstGeom>
          <a:solidFill>
            <a:schemeClr val="accent2">
              <a:alpha val="6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156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" y="1236358"/>
            <a:ext cx="9143978" cy="562164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7916985" y="6357938"/>
            <a:ext cx="914400" cy="365125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1822CB-767F-4789-9972-8ABB164B40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7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image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" y="1236358"/>
            <a:ext cx="9143978" cy="562164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7916985" y="6357938"/>
            <a:ext cx="914400" cy="365125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1822CB-767F-4789-9972-8ABB164B40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22" y="1236358"/>
            <a:ext cx="9143977" cy="5621642"/>
          </a:xfrm>
          <a:noFill/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right image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" y="1236358"/>
            <a:ext cx="9143978" cy="562164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7916985" y="6357938"/>
            <a:ext cx="914400" cy="365125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1822CB-767F-4789-9972-8ABB164B40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1" y="1544638"/>
            <a:ext cx="4136426" cy="46783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696420" y="1236358"/>
            <a:ext cx="4447579" cy="5621642"/>
          </a:xfrm>
          <a:noFill/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2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left image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" y="1236358"/>
            <a:ext cx="9143978" cy="562164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7916985" y="6357938"/>
            <a:ext cx="914400" cy="365125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1822CB-767F-4789-9972-8ABB164B40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615" y="284407"/>
            <a:ext cx="8518770" cy="770670"/>
          </a:xfrm>
        </p:spPr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959" y="1544638"/>
            <a:ext cx="4136426" cy="46783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23" y="1236358"/>
            <a:ext cx="4447434" cy="5621642"/>
          </a:xfrm>
          <a:noFill/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77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title + content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87701" y="0"/>
            <a:ext cx="59563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93" y="671894"/>
            <a:ext cx="2561516" cy="2560320"/>
          </a:xfrm>
        </p:spPr>
        <p:txBody>
          <a:bodyPr tIns="0" bIns="0"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09962" y="636589"/>
            <a:ext cx="5321301" cy="5586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7916985" y="6357938"/>
            <a:ext cx="914400" cy="365125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1822CB-767F-4789-9972-8ABB164B40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7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title only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87701" y="0"/>
            <a:ext cx="59563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93" y="671894"/>
            <a:ext cx="2561516" cy="2560320"/>
          </a:xfrm>
        </p:spPr>
        <p:txBody>
          <a:bodyPr tIns="0" bIns="0"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7916985" y="6357938"/>
            <a:ext cx="914400" cy="365125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1822CB-767F-4789-9972-8ABB164B40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7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1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7916985" y="6357938"/>
            <a:ext cx="914400" cy="365125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1822CB-767F-4789-9972-8ABB164B40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1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5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22" y="1236358"/>
            <a:ext cx="9143977" cy="5621642"/>
          </a:xfrm>
          <a:noFill/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5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1" y="1544638"/>
            <a:ext cx="4136426" cy="46783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696421" y="1544638"/>
            <a:ext cx="4134842" cy="4678362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21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20"/>
          <p:cNvSpPr/>
          <p:nvPr/>
        </p:nvSpPr>
        <p:spPr>
          <a:xfrm>
            <a:off x="311150" y="636588"/>
            <a:ext cx="4114800" cy="4114800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1" name="Group 60"/>
          <p:cNvGrpSpPr>
            <a:grpSpLocks noChangeAspect="1"/>
          </p:cNvGrpSpPr>
          <p:nvPr/>
        </p:nvGrpSpPr>
        <p:grpSpPr>
          <a:xfrm>
            <a:off x="448310" y="773748"/>
            <a:ext cx="1303697" cy="182880"/>
            <a:chOff x="0" y="2787650"/>
            <a:chExt cx="9144001" cy="1282700"/>
          </a:xfrm>
          <a:solidFill>
            <a:schemeClr val="tx1"/>
          </a:solidFill>
        </p:grpSpPr>
        <p:sp>
          <p:nvSpPr>
            <p:cNvPr id="49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25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310" y="1544638"/>
            <a:ext cx="3840480" cy="196918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310" y="3513818"/>
            <a:ext cx="3840480" cy="110041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6675120"/>
            <a:ext cx="8915400" cy="182880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915400" y="6675120"/>
            <a:ext cx="228600" cy="182880"/>
          </a:xfrm>
          <a:prstGeom prst="rect">
            <a:avLst/>
          </a:prstGeom>
          <a:solidFill>
            <a:schemeClr val="accent3">
              <a:alpha val="6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397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615" y="284407"/>
            <a:ext cx="8518770" cy="770670"/>
          </a:xfrm>
        </p:spPr>
        <p:txBody>
          <a:bodyPr tIns="0" bIns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959" y="1544638"/>
            <a:ext cx="4136426" cy="46783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12615" y="1544638"/>
            <a:ext cx="4134842" cy="4678362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1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8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4360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1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168417" y="2915558"/>
            <a:ext cx="6934200" cy="972712"/>
            <a:chOff x="0" y="2787650"/>
            <a:chExt cx="9144001" cy="1282700"/>
          </a:xfrm>
          <a:solidFill>
            <a:schemeClr val="tx1"/>
          </a:solidFill>
        </p:grpSpPr>
        <p:sp>
          <p:nvSpPr>
            <p:cNvPr id="3" name="Freeform 2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95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,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168417" y="2915558"/>
            <a:ext cx="6934200" cy="972712"/>
            <a:chOff x="0" y="2787650"/>
            <a:chExt cx="9144001" cy="1282700"/>
          </a:xfrm>
          <a:solidFill>
            <a:schemeClr val="bg1"/>
          </a:solidFill>
        </p:grpSpPr>
        <p:sp>
          <p:nvSpPr>
            <p:cNvPr id="3" name="Freeform 2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238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0" y="6675120"/>
            <a:ext cx="8915400" cy="182880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915400" y="6675120"/>
            <a:ext cx="228600" cy="182880"/>
          </a:xfrm>
          <a:prstGeom prst="rect">
            <a:avLst/>
          </a:prstGeom>
          <a:solidFill>
            <a:schemeClr val="accent4">
              <a:alpha val="6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1150" y="636588"/>
            <a:ext cx="4114800" cy="4114800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1" name="Group 60"/>
          <p:cNvGrpSpPr>
            <a:grpSpLocks noChangeAspect="1"/>
          </p:cNvGrpSpPr>
          <p:nvPr/>
        </p:nvGrpSpPr>
        <p:grpSpPr>
          <a:xfrm>
            <a:off x="448310" y="773748"/>
            <a:ext cx="1303697" cy="182880"/>
            <a:chOff x="0" y="2787650"/>
            <a:chExt cx="9144001" cy="1282700"/>
          </a:xfrm>
          <a:solidFill>
            <a:schemeClr val="tx1"/>
          </a:solidFill>
        </p:grpSpPr>
        <p:sp>
          <p:nvSpPr>
            <p:cNvPr id="49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25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310" y="1544638"/>
            <a:ext cx="3840480" cy="196918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310" y="3513818"/>
            <a:ext cx="3840480" cy="110041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94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6675120"/>
            <a:ext cx="8915400" cy="182880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915400" y="6675120"/>
            <a:ext cx="228600" cy="182880"/>
          </a:xfrm>
          <a:prstGeom prst="rect">
            <a:avLst/>
          </a:prstGeom>
          <a:solidFill>
            <a:schemeClr val="accent5">
              <a:alpha val="6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1150" y="636588"/>
            <a:ext cx="4114800" cy="4114800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1" name="Group 60"/>
          <p:cNvGrpSpPr>
            <a:grpSpLocks noChangeAspect="1"/>
          </p:cNvGrpSpPr>
          <p:nvPr/>
        </p:nvGrpSpPr>
        <p:grpSpPr>
          <a:xfrm>
            <a:off x="448310" y="773748"/>
            <a:ext cx="1303697" cy="182880"/>
            <a:chOff x="0" y="2787650"/>
            <a:chExt cx="9144001" cy="1282700"/>
          </a:xfrm>
          <a:solidFill>
            <a:schemeClr val="tx1"/>
          </a:solidFill>
        </p:grpSpPr>
        <p:sp>
          <p:nvSpPr>
            <p:cNvPr id="49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25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310" y="1544638"/>
            <a:ext cx="3840480" cy="196918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310" y="3513818"/>
            <a:ext cx="3840480" cy="110041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80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0" y="6675120"/>
            <a:ext cx="8915400" cy="182880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915400" y="6675120"/>
            <a:ext cx="228600" cy="182880"/>
          </a:xfrm>
          <a:prstGeom prst="rect">
            <a:avLst/>
          </a:prstGeom>
          <a:solidFill>
            <a:schemeClr val="accent6">
              <a:alpha val="6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1150" y="636588"/>
            <a:ext cx="4114800" cy="4114800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1" name="Group 60"/>
          <p:cNvGrpSpPr>
            <a:grpSpLocks noChangeAspect="1"/>
          </p:cNvGrpSpPr>
          <p:nvPr/>
        </p:nvGrpSpPr>
        <p:grpSpPr>
          <a:xfrm>
            <a:off x="448310" y="773748"/>
            <a:ext cx="1303697" cy="182880"/>
            <a:chOff x="0" y="2787650"/>
            <a:chExt cx="9144001" cy="1282700"/>
          </a:xfrm>
          <a:solidFill>
            <a:schemeClr val="tx1"/>
          </a:solidFill>
        </p:grpSpPr>
        <p:sp>
          <p:nvSpPr>
            <p:cNvPr id="49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25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310" y="1544638"/>
            <a:ext cx="3840480" cy="196918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310" y="3513818"/>
            <a:ext cx="3840480" cy="110041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04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"/>
          <a:stretch/>
        </p:blipFill>
        <p:spPr>
          <a:xfrm>
            <a:off x="309563" y="636588"/>
            <a:ext cx="8524875" cy="279241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311150" y="3429000"/>
            <a:ext cx="8521700" cy="2794000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18" y="4341475"/>
            <a:ext cx="7071362" cy="1156356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7916985" y="6357938"/>
            <a:ext cx="914400" cy="365125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1822CB-767F-4789-9972-8ABB164B40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11150" y="3429000"/>
            <a:ext cx="8520113" cy="182880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321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"/>
          <a:stretch/>
        </p:blipFill>
        <p:spPr>
          <a:xfrm>
            <a:off x="309563" y="636589"/>
            <a:ext cx="8524875" cy="279241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11150" y="3429000"/>
            <a:ext cx="8521700" cy="2794000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18" y="4341475"/>
            <a:ext cx="7071362" cy="1156356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11150" y="3429000"/>
            <a:ext cx="8520113" cy="182880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7916985" y="6357938"/>
            <a:ext cx="914400" cy="365125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1822CB-767F-4789-9972-8ABB164B40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"/>
          <a:stretch/>
        </p:blipFill>
        <p:spPr>
          <a:xfrm>
            <a:off x="309562" y="636589"/>
            <a:ext cx="8524875" cy="279241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11150" y="3429000"/>
            <a:ext cx="8521700" cy="2794000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18" y="4341475"/>
            <a:ext cx="7071362" cy="1156356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11150" y="3429000"/>
            <a:ext cx="8520113" cy="182880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7916985" y="6357938"/>
            <a:ext cx="914400" cy="365125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1822CB-767F-4789-9972-8ABB164B40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2615" y="284407"/>
            <a:ext cx="8518770" cy="77067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151" y="1544638"/>
            <a:ext cx="8520234" cy="46783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Slide Number Placeholder 5"/>
          <p:cNvSpPr txBox="1">
            <a:spLocks/>
          </p:cNvSpPr>
          <p:nvPr/>
        </p:nvSpPr>
        <p:spPr>
          <a:xfrm>
            <a:off x="7916985" y="6357938"/>
            <a:ext cx="914400" cy="365125"/>
          </a:xfrm>
          <a:prstGeom prst="rect">
            <a:avLst/>
          </a:prstGeom>
        </p:spPr>
        <p:txBody>
          <a:bodyPr wrap="none" lIns="0" tIns="0" rIns="0" bIns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1822CB-767F-4789-9972-8ABB164B40B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12615" y="1236359"/>
            <a:ext cx="8518770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86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8125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8975" indent="-225425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5425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39825" indent="-225425" algn="l" defTabSz="457200" rtl="0" eaLnBrk="1" latinLnBrk="0" hangingPunct="1">
        <a:spcBef>
          <a:spcPts val="0"/>
        </a:spcBef>
        <a:spcAft>
          <a:spcPts val="10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New Q2 2016 Installer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</a:t>
            </a:r>
            <a:r>
              <a:rPr lang="en-US" dirty="0" err="1" smtClean="0"/>
              <a:t>Gradle</a:t>
            </a:r>
            <a:r>
              <a:rPr lang="en-US" dirty="0" smtClean="0"/>
              <a:t> in Command Line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6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File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installer can accept just about any property that is present in the bb-</a:t>
            </a:r>
            <a:r>
              <a:rPr lang="en-US" dirty="0" err="1" smtClean="0"/>
              <a:t>config.properties</a:t>
            </a:r>
            <a:r>
              <a:rPr lang="en-US" dirty="0" smtClean="0"/>
              <a:t> file, but a few are required.</a:t>
            </a:r>
          </a:p>
          <a:p>
            <a:r>
              <a:rPr lang="en-US" dirty="0" smtClean="0"/>
              <a:t>Properties to configure the installer</a:t>
            </a:r>
          </a:p>
          <a:p>
            <a:r>
              <a:rPr lang="en-US" dirty="0" smtClean="0"/>
              <a:t>Properties to configure Learn after the installation</a:t>
            </a:r>
          </a:p>
          <a:p>
            <a:r>
              <a:rPr lang="en-US" dirty="0" smtClean="0"/>
              <a:t>Properties to configure the database connection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55638" cy="365125"/>
          </a:xfrm>
          <a:prstGeom prst="rect">
            <a:avLst/>
          </a:prstGeom>
        </p:spPr>
        <p:txBody>
          <a:bodyPr/>
          <a:lstStyle/>
          <a:p>
            <a:fld id="{EE6A1F7D-970C-8E40-B6AD-384192BEAA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1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Installer 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55638" cy="365125"/>
          </a:xfrm>
          <a:prstGeom prst="rect">
            <a:avLst/>
          </a:prstGeom>
        </p:spPr>
        <p:txBody>
          <a:bodyPr/>
          <a:lstStyle/>
          <a:p>
            <a:fld id="{EE6A1F7D-970C-8E40-B6AD-384192BEAAF9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34681"/>
              </p:ext>
            </p:extLst>
          </p:nvPr>
        </p:nvGraphicFramePr>
        <p:xfrm>
          <a:off x="312615" y="2116191"/>
          <a:ext cx="8518770" cy="1763331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3053357"/>
                <a:gridCol w="5465413"/>
              </a:tblGrid>
              <a:tr h="483171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Property		</a:t>
                      </a:r>
                      <a:endParaRPr lang="en-US" sz="18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err="1" smtClean="0"/>
                        <a:t>bbconfig.basedir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This is the directory to install Learn into. Generally /</a:t>
                      </a:r>
                      <a:r>
                        <a:rPr lang="en-US" sz="1800" kern="1200" dirty="0" err="1" smtClean="0"/>
                        <a:t>usr</a:t>
                      </a:r>
                      <a:r>
                        <a:rPr lang="en-US" sz="1800" kern="1200" dirty="0" smtClean="0"/>
                        <a:t>/local/blackboard or C:\blackboard.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err="1" smtClean="0"/>
                        <a:t>bbconfig.file.license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This is the full path to the Blackboard License to use when installing Learn.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9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55638" cy="365125"/>
          </a:xfrm>
          <a:prstGeom prst="rect">
            <a:avLst/>
          </a:prstGeom>
        </p:spPr>
        <p:txBody>
          <a:bodyPr/>
          <a:lstStyle/>
          <a:p>
            <a:fld id="{EE6A1F7D-970C-8E40-B6AD-384192BEAAF9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96071"/>
              </p:ext>
            </p:extLst>
          </p:nvPr>
        </p:nvGraphicFramePr>
        <p:xfrm>
          <a:off x="311150" y="1479475"/>
          <a:ext cx="8533822" cy="4502615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3555368"/>
                <a:gridCol w="4978454"/>
              </a:tblGrid>
              <a:tr h="29901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Property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Description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</a:tr>
              <a:tr h="29901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bbconfig.appserver.fullhostname</a:t>
                      </a: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The full hostname of the Learn Application Server.</a:t>
                      </a: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</a:tr>
              <a:tr h="29901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bbconfig.admin.email</a:t>
                      </a: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Administrator email address</a:t>
                      </a: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</a:tr>
              <a:tr h="29901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bbconfig.smtpserver.hostname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The hostname of the SMTP mail server</a:t>
                      </a: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</a:tr>
              <a:tr h="29901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bbconfig.inst.name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Institution name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</a:tr>
              <a:tr h="29901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bbconfig.inst.city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Institution city</a:t>
                      </a: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</a:tr>
              <a:tr h="29901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bbconfig.inst.state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Institution state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</a:tr>
              <a:tr h="29901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bbconfig.inst.zip</a:t>
                      </a: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Institution zip code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</a:tr>
              <a:tr h="29901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bbconfig.inst.country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Institution country</a:t>
                      </a: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</a:tr>
              <a:tr h="29901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bbconfig.inst.type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Institution type: Developer, K12, Corporate, NAHE, INTL, etc.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</a:tr>
              <a:tr h="3933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antargs.default.users.integration.password</a:t>
                      </a: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Password for user 'integration', used for snapshot integration.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</a:tr>
              <a:tr h="3933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antargs.default.users.rootadmin.password</a:t>
                      </a: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Password for user 'root_admin', used for the defunct Virtual Installation feature.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</a:tr>
              <a:tr h="3933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antargs.default.users.administrator.password</a:t>
                      </a: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Password for user 'administrator'.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</a:tr>
              <a:tr h="29901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antargs.default.users.guest.password</a:t>
                      </a: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Password for user 'guest'.</a:t>
                      </a: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2483" marR="42483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91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Properties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55638" cy="365125"/>
          </a:xfrm>
          <a:prstGeom prst="rect">
            <a:avLst/>
          </a:prstGeom>
        </p:spPr>
        <p:txBody>
          <a:bodyPr/>
          <a:lstStyle/>
          <a:p>
            <a:fld id="{EE6A1F7D-970C-8E40-B6AD-384192BEAAF9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511870"/>
              </p:ext>
            </p:extLst>
          </p:nvPr>
        </p:nvGraphicFramePr>
        <p:xfrm>
          <a:off x="311150" y="1397288"/>
          <a:ext cx="8381029" cy="451222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3636117"/>
                <a:gridCol w="4744912"/>
              </a:tblGrid>
              <a:tr h="41283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Property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Description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</a:tr>
              <a:tr h="41283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bbconfig.database.datadir</a:t>
                      </a: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The directory to place the database files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</a:tr>
              <a:tr h="41283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bbconfig.database.type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The type of database. Must be </a:t>
                      </a:r>
                      <a:r>
                        <a:rPr lang="en-US" sz="1400" dirty="0" smtClean="0">
                          <a:effectLst/>
                        </a:rPr>
                        <a:t>‘</a:t>
                      </a:r>
                      <a:r>
                        <a:rPr lang="en-US" sz="1400" dirty="0" err="1" smtClean="0">
                          <a:effectLst/>
                        </a:rPr>
                        <a:t>mssql</a:t>
                      </a:r>
                      <a:r>
                        <a:rPr lang="en-US" sz="1400" dirty="0" smtClean="0">
                          <a:effectLst/>
                        </a:rPr>
                        <a:t>’ </a:t>
                      </a:r>
                      <a:r>
                        <a:rPr lang="en-US" sz="1400" dirty="0">
                          <a:effectLst/>
                        </a:rPr>
                        <a:t>or </a:t>
                      </a:r>
                      <a:r>
                        <a:rPr lang="en-US" sz="1400" dirty="0" smtClean="0">
                          <a:effectLst/>
                        </a:rPr>
                        <a:t>‘oracle’.</a:t>
                      </a: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</a:tr>
              <a:tr h="41283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bbconfig.database.server.instancename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The instance name of the database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</a:tr>
              <a:tr h="41283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bbconfig.database.server.fullhostname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Full hostname of the database server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</a:tr>
              <a:tr h="41283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bbconfig.database.server.systemuserpassword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System password for the </a:t>
                      </a:r>
                      <a:r>
                        <a:rPr lang="en-US" sz="1400" dirty="0" smtClean="0">
                          <a:effectLst/>
                        </a:rPr>
                        <a:t>database </a:t>
                      </a:r>
                      <a:r>
                        <a:rPr lang="en-US" sz="1400" dirty="0">
                          <a:effectLst/>
                        </a:rPr>
                        <a:t>server</a:t>
                      </a: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</a:tr>
              <a:tr h="41283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antargs.default.vi.db.password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BBLEARN database password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</a:tr>
              <a:tr h="41283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antargs.default.vi.stats.db.password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BBLEARN_stats database password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</a:tr>
              <a:tr h="41283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antargs.default.vi.report.user.password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BBLEARN_report database password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</a:tr>
              <a:tr h="3838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bbconfig.database.admin.password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BBLEARN_admin database password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</a:tr>
              <a:tr h="41283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bbconfig.cs.db.cms-user.pass</a:t>
                      </a:r>
                      <a:endParaRPr lang="en-US" sz="14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BBLEARN_cms</a:t>
                      </a:r>
                      <a:r>
                        <a:rPr lang="en-US" sz="1400" dirty="0">
                          <a:effectLst/>
                        </a:rPr>
                        <a:t> and </a:t>
                      </a:r>
                      <a:r>
                        <a:rPr lang="en-US" sz="1400" dirty="0" err="1">
                          <a:effectLst/>
                        </a:rPr>
                        <a:t>BBLEARN_cms_doc</a:t>
                      </a:r>
                      <a:r>
                        <a:rPr lang="en-US" sz="1400" dirty="0">
                          <a:effectLst/>
                        </a:rPr>
                        <a:t> database password</a:t>
                      </a:r>
                      <a:endParaRPr lang="en-US" sz="1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59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Oracle Properties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55638" cy="365125"/>
          </a:xfrm>
          <a:prstGeom prst="rect">
            <a:avLst/>
          </a:prstGeom>
        </p:spPr>
        <p:txBody>
          <a:bodyPr/>
          <a:lstStyle/>
          <a:p>
            <a:fld id="{EE6A1F7D-970C-8E40-B6AD-384192BEAAF9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614990"/>
              </p:ext>
            </p:extLst>
          </p:nvPr>
        </p:nvGraphicFramePr>
        <p:xfrm>
          <a:off x="311150" y="2208943"/>
          <a:ext cx="8505892" cy="2176067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5027465"/>
                <a:gridCol w="3478427"/>
              </a:tblGrid>
              <a:tr h="5137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Property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Description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</a:tr>
              <a:tr h="5137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bbconfig.database.server.instancenametype.oracle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u="none" strike="noStrike" kern="1200" baseline="0" dirty="0" smtClean="0"/>
                        <a:t>Specifies Oracle instance name type (i.e. ‘SID’ or ‘SERVICE_NAME’)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1487" marR="41487" marT="0" marB="0"/>
                </a:tc>
              </a:tr>
              <a:tr h="56507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bbconfig.oracle.client.drivertype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The Oracle Driver Type, i.e. 'thin'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</a:tr>
              <a:tr h="5137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bbconfig.database.oracle.indexdir</a:t>
                      </a:r>
                      <a:endParaRPr lang="en-US" sz="18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The directory that houses the Oracle indices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1487" marR="4148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44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Installer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installer is a ZIP archive</a:t>
            </a:r>
          </a:p>
          <a:p>
            <a:r>
              <a:rPr lang="en-US" dirty="0" smtClean="0"/>
              <a:t>You will need to:</a:t>
            </a:r>
          </a:p>
          <a:p>
            <a:pPr lvl="1"/>
            <a:r>
              <a:rPr lang="en-US" dirty="0" smtClean="0"/>
              <a:t>Download installer archive</a:t>
            </a:r>
          </a:p>
          <a:p>
            <a:pPr lvl="1"/>
            <a:r>
              <a:rPr lang="en-US" dirty="0" smtClean="0"/>
              <a:t>Unzip archive</a:t>
            </a:r>
          </a:p>
          <a:p>
            <a:pPr lvl="1"/>
            <a:r>
              <a:rPr lang="en-US" dirty="0" smtClean="0"/>
              <a:t>Create/place </a:t>
            </a:r>
            <a:r>
              <a:rPr lang="en-US" dirty="0" err="1" smtClean="0"/>
              <a:t>installer.properties</a:t>
            </a:r>
            <a:r>
              <a:rPr lang="en-US" dirty="0" smtClean="0"/>
              <a:t> on the system</a:t>
            </a:r>
          </a:p>
          <a:p>
            <a:pPr lvl="1"/>
            <a:r>
              <a:rPr lang="en-US" dirty="0" smtClean="0"/>
              <a:t>Place your Blackboard license file on the system</a:t>
            </a:r>
          </a:p>
          <a:p>
            <a:r>
              <a:rPr lang="en-US" dirty="0" smtClean="0"/>
              <a:t>Now run the installer!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55638" cy="365125"/>
          </a:xfrm>
          <a:prstGeom prst="rect">
            <a:avLst/>
          </a:prstGeom>
        </p:spPr>
        <p:txBody>
          <a:bodyPr/>
          <a:lstStyle/>
          <a:p>
            <a:fld id="{EE6A1F7D-970C-8E40-B6AD-384192BEAAF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5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Installer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55638" cy="365125"/>
          </a:xfrm>
          <a:prstGeom prst="rect">
            <a:avLst/>
          </a:prstGeom>
        </p:spPr>
        <p:txBody>
          <a:bodyPr/>
          <a:lstStyle/>
          <a:p>
            <a:fld id="{EE6A1F7D-970C-8E40-B6AD-384192BEAAF9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2615" y="1530849"/>
            <a:ext cx="8595079" cy="45243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$</a:t>
            </a:r>
            <a:r>
              <a:rPr lang="en-US" dirty="0" smtClean="0"/>
              <a:t> </a:t>
            </a:r>
            <a:r>
              <a:rPr lang="en-US" dirty="0"/>
              <a:t>./</a:t>
            </a:r>
            <a:r>
              <a:rPr lang="en-US" dirty="0" err="1"/>
              <a:t>installer.sh</a:t>
            </a:r>
            <a:r>
              <a:rPr lang="en-US" dirty="0"/>
              <a:t> -h</a:t>
            </a:r>
          </a:p>
          <a:p>
            <a:r>
              <a:rPr lang="en-US" dirty="0"/>
              <a:t>Learn installer, version: 3000.1.0-rel.52+991d2bf</a:t>
            </a:r>
          </a:p>
          <a:p>
            <a:r>
              <a:rPr lang="en-US" dirty="0"/>
              <a:t>Supported </a:t>
            </a:r>
            <a:r>
              <a:rPr lang="en-US" dirty="0" smtClean="0"/>
              <a:t>options:</a:t>
            </a:r>
            <a:endParaRPr lang="en-US" dirty="0"/>
          </a:p>
          <a:p>
            <a:r>
              <a:rPr lang="en-US" dirty="0"/>
              <a:t>    -</a:t>
            </a:r>
            <a:r>
              <a:rPr lang="en-US" dirty="0" smtClean="0"/>
              <a:t>a</a:t>
            </a:r>
            <a:r>
              <a:rPr lang="en-US" dirty="0"/>
              <a:t>	</a:t>
            </a:r>
            <a:r>
              <a:rPr lang="en-US" dirty="0" smtClean="0"/>
              <a:t>		Perform </a:t>
            </a:r>
            <a:r>
              <a:rPr lang="en-US" dirty="0"/>
              <a:t>an </a:t>
            </a:r>
            <a:r>
              <a:rPr lang="en-US" dirty="0" err="1"/>
              <a:t>appserver</a:t>
            </a:r>
            <a:r>
              <a:rPr lang="en-US" dirty="0"/>
              <a:t>-only installation, not modifying the database</a:t>
            </a:r>
          </a:p>
          <a:p>
            <a:r>
              <a:rPr lang="en-US" dirty="0"/>
              <a:t>    -c &lt;configuration file&gt;    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Specifies </a:t>
            </a:r>
            <a:r>
              <a:rPr lang="en-US" dirty="0"/>
              <a:t>the installer configuration properties to use. This needs to be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an </a:t>
            </a:r>
            <a:r>
              <a:rPr lang="en-US" dirty="0"/>
              <a:t>absolute, full qualified path.</a:t>
            </a:r>
          </a:p>
          <a:p>
            <a:r>
              <a:rPr lang="is-IS" dirty="0"/>
              <a:t>    -d                   </a:t>
            </a:r>
            <a:r>
              <a:rPr lang="is-IS" dirty="0" smtClean="0"/>
              <a:t>Turn </a:t>
            </a:r>
            <a:r>
              <a:rPr lang="is-IS" dirty="0"/>
              <a:t>on debug verbosity.</a:t>
            </a:r>
          </a:p>
          <a:p>
            <a:r>
              <a:rPr lang="pl-PL" dirty="0"/>
              <a:t>    -h                   </a:t>
            </a:r>
            <a:r>
              <a:rPr lang="pl-PL" dirty="0" smtClean="0"/>
              <a:t>Displays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help</a:t>
            </a:r>
            <a:r>
              <a:rPr lang="pl-PL" dirty="0"/>
              <a:t> </a:t>
            </a:r>
            <a:r>
              <a:rPr lang="pl-PL" dirty="0" err="1"/>
              <a:t>screen</a:t>
            </a:r>
            <a:r>
              <a:rPr lang="pl-PL" dirty="0"/>
              <a:t>.</a:t>
            </a:r>
          </a:p>
          <a:p>
            <a:r>
              <a:rPr lang="pl-PL" dirty="0"/>
              <a:t>    -i       	</a:t>
            </a:r>
            <a:r>
              <a:rPr lang="pl-PL" dirty="0" smtClean="0"/>
              <a:t>	</a:t>
            </a:r>
            <a:r>
              <a:rPr lang="pl-PL" dirty="0" err="1" smtClean="0"/>
              <a:t>Turn</a:t>
            </a:r>
            <a:r>
              <a:rPr lang="pl-PL" dirty="0" smtClean="0"/>
              <a:t> </a:t>
            </a:r>
            <a:r>
              <a:rPr lang="pl-PL" dirty="0"/>
              <a:t>on info </a:t>
            </a:r>
            <a:r>
              <a:rPr lang="pl-PL" dirty="0" err="1"/>
              <a:t>verbosity</a:t>
            </a:r>
            <a:r>
              <a:rPr lang="pl-PL" dirty="0"/>
              <a:t> (</a:t>
            </a:r>
            <a:r>
              <a:rPr lang="pl-PL" dirty="0" err="1"/>
              <a:t>superceded</a:t>
            </a:r>
            <a:r>
              <a:rPr lang="pl-PL" dirty="0"/>
              <a:t> by </a:t>
            </a:r>
            <a:r>
              <a:rPr lang="pl-PL" dirty="0" err="1"/>
              <a:t>debug</a:t>
            </a:r>
            <a:r>
              <a:rPr lang="pl-PL" dirty="0"/>
              <a:t> </a:t>
            </a:r>
            <a:r>
              <a:rPr lang="pl-PL" dirty="0" err="1"/>
              <a:t>verbosity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</a:p>
          <a:p>
            <a:r>
              <a:rPr lang="pl-PL" dirty="0" smtClean="0"/>
              <a:t>			</a:t>
            </a:r>
            <a:r>
              <a:rPr lang="pl-PL" dirty="0" err="1" smtClean="0"/>
              <a:t>enabled</a:t>
            </a:r>
            <a:r>
              <a:rPr lang="pl-PL" dirty="0" smtClean="0"/>
              <a:t> </a:t>
            </a:r>
            <a:r>
              <a:rPr lang="pl-PL" dirty="0"/>
              <a:t>as </a:t>
            </a:r>
            <a:r>
              <a:rPr lang="pl-PL" dirty="0" err="1"/>
              <a:t>well</a:t>
            </a:r>
            <a:r>
              <a:rPr lang="pl-PL" dirty="0"/>
              <a:t>).</a:t>
            </a:r>
          </a:p>
          <a:p>
            <a:r>
              <a:rPr lang="pl-PL" dirty="0"/>
              <a:t>    -o &lt;</a:t>
            </a:r>
            <a:r>
              <a:rPr lang="pl-PL" dirty="0" err="1"/>
              <a:t>gradle</a:t>
            </a:r>
            <a:r>
              <a:rPr lang="pl-PL" dirty="0"/>
              <a:t> </a:t>
            </a:r>
            <a:r>
              <a:rPr lang="pl-PL" dirty="0" err="1"/>
              <a:t>options</a:t>
            </a:r>
            <a:r>
              <a:rPr lang="pl-PL" dirty="0"/>
              <a:t>&gt;        </a:t>
            </a:r>
            <a:endParaRPr lang="pl-PL" dirty="0" smtClean="0"/>
          </a:p>
          <a:p>
            <a:r>
              <a:rPr lang="pl-PL" dirty="0"/>
              <a:t>	</a:t>
            </a:r>
            <a:r>
              <a:rPr lang="pl-PL" dirty="0" smtClean="0"/>
              <a:t>		</a:t>
            </a:r>
            <a:r>
              <a:rPr lang="pl-PL" dirty="0" err="1" smtClean="0"/>
              <a:t>Additional</a:t>
            </a:r>
            <a:r>
              <a:rPr lang="pl-PL" dirty="0" smtClean="0"/>
              <a:t> </a:t>
            </a:r>
            <a:r>
              <a:rPr lang="pl-PL" dirty="0" err="1"/>
              <a:t>Gradle</a:t>
            </a:r>
            <a:r>
              <a:rPr lang="pl-PL" dirty="0"/>
              <a:t> </a:t>
            </a:r>
            <a:r>
              <a:rPr lang="pl-PL" dirty="0" err="1"/>
              <a:t>options</a:t>
            </a:r>
            <a:endParaRPr lang="pl-PL" dirty="0"/>
          </a:p>
          <a:p>
            <a:r>
              <a:rPr lang="pl-PL" dirty="0"/>
              <a:t>    -t &lt;</a:t>
            </a:r>
            <a:r>
              <a:rPr lang="pl-PL" dirty="0" err="1"/>
              <a:t>gradle</a:t>
            </a:r>
            <a:r>
              <a:rPr lang="pl-PL" dirty="0"/>
              <a:t> </a:t>
            </a:r>
            <a:r>
              <a:rPr lang="pl-PL" dirty="0" err="1"/>
              <a:t>task</a:t>
            </a:r>
            <a:r>
              <a:rPr lang="pl-PL" dirty="0"/>
              <a:t>&gt;              </a:t>
            </a:r>
            <a:endParaRPr lang="pl-PL" dirty="0" smtClean="0"/>
          </a:p>
          <a:p>
            <a:r>
              <a:rPr lang="pl-PL" dirty="0"/>
              <a:t>	</a:t>
            </a:r>
            <a:r>
              <a:rPr lang="pl-PL" dirty="0" smtClean="0"/>
              <a:t>		</a:t>
            </a:r>
            <a:r>
              <a:rPr lang="pl-PL" dirty="0" err="1" smtClean="0"/>
              <a:t>Runs</a:t>
            </a:r>
            <a:r>
              <a:rPr lang="pl-PL" dirty="0" smtClean="0"/>
              <a:t> </a:t>
            </a:r>
            <a:r>
              <a:rPr lang="pl-PL" dirty="0"/>
              <a:t>the </a:t>
            </a:r>
            <a:r>
              <a:rPr lang="pl-PL" dirty="0" err="1"/>
              <a:t>specified</a:t>
            </a:r>
            <a:r>
              <a:rPr lang="pl-PL" dirty="0"/>
              <a:t> </a:t>
            </a:r>
            <a:r>
              <a:rPr lang="pl-PL" dirty="0" err="1"/>
              <a:t>Gradle</a:t>
            </a:r>
            <a:r>
              <a:rPr lang="pl-PL" dirty="0"/>
              <a:t> </a:t>
            </a:r>
            <a:r>
              <a:rPr lang="pl-PL" dirty="0" err="1"/>
              <a:t>task</a:t>
            </a:r>
            <a:endParaRPr lang="pl-PL" dirty="0"/>
          </a:p>
          <a:p>
            <a:r>
              <a:rPr lang="is-IS" dirty="0"/>
              <a:t>    -u                   </a:t>
            </a:r>
            <a:r>
              <a:rPr lang="is-IS" dirty="0" smtClean="0"/>
              <a:t>Perform </a:t>
            </a:r>
            <a:r>
              <a:rPr lang="is-IS" dirty="0"/>
              <a:t>an uninstallation of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2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Notable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 Install and Upgrade</a:t>
            </a:r>
          </a:p>
          <a:p>
            <a:pPr lvl="1"/>
            <a:r>
              <a:rPr lang="en-US" dirty="0" err="1" smtClean="0"/>
              <a:t>installer.sh</a:t>
            </a:r>
            <a:r>
              <a:rPr lang="en-US" dirty="0" smtClean="0"/>
              <a:t> –c /home/</a:t>
            </a:r>
            <a:r>
              <a:rPr lang="en-US" dirty="0" err="1" smtClean="0"/>
              <a:t>bbuser</a:t>
            </a:r>
            <a:r>
              <a:rPr lang="en-US" dirty="0" smtClean="0"/>
              <a:t>/</a:t>
            </a:r>
            <a:r>
              <a:rPr lang="en-US" dirty="0" err="1" smtClean="0"/>
              <a:t>installer.properties</a:t>
            </a:r>
            <a:endParaRPr lang="en-US" dirty="0" smtClean="0"/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nstaller.bat</a:t>
            </a:r>
            <a:r>
              <a:rPr lang="en-US" dirty="0" smtClean="0"/>
              <a:t> –c C:\Users\</a:t>
            </a:r>
            <a:r>
              <a:rPr lang="en-US" dirty="0" err="1" smtClean="0"/>
              <a:t>bbuser</a:t>
            </a:r>
            <a:r>
              <a:rPr lang="en-US" dirty="0" smtClean="0"/>
              <a:t>\</a:t>
            </a:r>
            <a:r>
              <a:rPr lang="en-US" dirty="0" err="1" smtClean="0"/>
              <a:t>installer.properties</a:t>
            </a:r>
            <a:endParaRPr lang="en-US" dirty="0" smtClean="0"/>
          </a:p>
          <a:p>
            <a:r>
              <a:rPr lang="en-US" dirty="0" smtClean="0"/>
              <a:t>App Server Only Install and Upgrade</a:t>
            </a:r>
          </a:p>
          <a:p>
            <a:pPr lvl="1"/>
            <a:r>
              <a:rPr lang="en-US" dirty="0" err="1"/>
              <a:t>installer.sh</a:t>
            </a:r>
            <a:r>
              <a:rPr lang="en-US" dirty="0"/>
              <a:t> </a:t>
            </a:r>
            <a:r>
              <a:rPr lang="en-US" dirty="0" smtClean="0"/>
              <a:t>–a –c </a:t>
            </a:r>
            <a:r>
              <a:rPr lang="en-US" dirty="0"/>
              <a:t>/home/</a:t>
            </a:r>
            <a:r>
              <a:rPr lang="en-US" dirty="0" err="1"/>
              <a:t>bbuser</a:t>
            </a:r>
            <a:r>
              <a:rPr lang="en-US" dirty="0"/>
              <a:t>/</a:t>
            </a:r>
            <a:r>
              <a:rPr lang="en-US" dirty="0" err="1"/>
              <a:t>installer.properties</a:t>
            </a:r>
            <a:endParaRPr lang="en-US" dirty="0"/>
          </a:p>
          <a:p>
            <a:pPr lvl="1"/>
            <a:r>
              <a:rPr lang="en-US" dirty="0" err="1"/>
              <a:t>installer.bat</a:t>
            </a:r>
            <a:r>
              <a:rPr lang="en-US" dirty="0"/>
              <a:t> </a:t>
            </a:r>
            <a:r>
              <a:rPr lang="en-US" dirty="0" smtClean="0"/>
              <a:t>–a –c </a:t>
            </a:r>
            <a:r>
              <a:rPr lang="en-US" dirty="0"/>
              <a:t>C:\</a:t>
            </a:r>
            <a:r>
              <a:rPr lang="en-US" dirty="0" smtClean="0"/>
              <a:t>Users\</a:t>
            </a:r>
            <a:r>
              <a:rPr lang="en-US" dirty="0" err="1" smtClean="0"/>
              <a:t>bbuser</a:t>
            </a:r>
            <a:r>
              <a:rPr lang="en-US" dirty="0" smtClean="0"/>
              <a:t>\</a:t>
            </a:r>
            <a:r>
              <a:rPr lang="en-US" dirty="0" err="1" smtClean="0"/>
              <a:t>installer.properties</a:t>
            </a:r>
            <a:endParaRPr lang="en-US" dirty="0" smtClean="0"/>
          </a:p>
          <a:p>
            <a:r>
              <a:rPr lang="en-US" dirty="0" smtClean="0"/>
              <a:t>Uninstall</a:t>
            </a:r>
          </a:p>
          <a:p>
            <a:pPr lvl="1"/>
            <a:r>
              <a:rPr lang="en-US" dirty="0" err="1"/>
              <a:t>installer.sh</a:t>
            </a:r>
            <a:r>
              <a:rPr lang="en-US" dirty="0"/>
              <a:t> </a:t>
            </a:r>
            <a:r>
              <a:rPr lang="en-US" dirty="0" smtClean="0"/>
              <a:t>–u –c </a:t>
            </a:r>
            <a:r>
              <a:rPr lang="en-US" dirty="0"/>
              <a:t>/home/</a:t>
            </a:r>
            <a:r>
              <a:rPr lang="en-US" dirty="0" err="1"/>
              <a:t>bbuser</a:t>
            </a:r>
            <a:r>
              <a:rPr lang="en-US" dirty="0"/>
              <a:t>/</a:t>
            </a:r>
            <a:r>
              <a:rPr lang="en-US" dirty="0" err="1"/>
              <a:t>installer.properties</a:t>
            </a:r>
            <a:endParaRPr lang="en-US" dirty="0"/>
          </a:p>
          <a:p>
            <a:pPr lvl="1"/>
            <a:r>
              <a:rPr lang="en-US" dirty="0" err="1"/>
              <a:t>installer.bat</a:t>
            </a:r>
            <a:r>
              <a:rPr lang="en-US" dirty="0"/>
              <a:t> </a:t>
            </a:r>
            <a:r>
              <a:rPr lang="en-US" dirty="0" smtClean="0"/>
              <a:t>–u –c </a:t>
            </a:r>
            <a:r>
              <a:rPr lang="en-US" dirty="0"/>
              <a:t>C:\</a:t>
            </a:r>
            <a:r>
              <a:rPr lang="en-US" dirty="0" smtClean="0"/>
              <a:t>Users\</a:t>
            </a:r>
            <a:r>
              <a:rPr lang="en-US" dirty="0" err="1" smtClean="0"/>
              <a:t>bbuser</a:t>
            </a:r>
            <a:r>
              <a:rPr lang="en-US" dirty="0" smtClean="0"/>
              <a:t>\</a:t>
            </a:r>
            <a:r>
              <a:rPr lang="en-US" dirty="0" err="1" smtClean="0"/>
              <a:t>installer.properties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55638" cy="365125"/>
          </a:xfrm>
          <a:prstGeom prst="rect">
            <a:avLst/>
          </a:prstGeom>
        </p:spPr>
        <p:txBody>
          <a:bodyPr/>
          <a:lstStyle/>
          <a:p>
            <a:fld id="{EE6A1F7D-970C-8E40-B6AD-384192BEAAF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Tips, Tricks, and Caveats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1" y="1544637"/>
            <a:ext cx="8520234" cy="4811715"/>
          </a:xfrm>
        </p:spPr>
        <p:txBody>
          <a:bodyPr>
            <a:normAutofit/>
          </a:bodyPr>
          <a:lstStyle/>
          <a:p>
            <a:r>
              <a:rPr lang="en-US" dirty="0" smtClean="0"/>
              <a:t>Running with –d is equivalent to </a:t>
            </a:r>
            <a:r>
              <a:rPr lang="en-US" dirty="0" err="1" smtClean="0"/>
              <a:t>gradle</a:t>
            </a:r>
            <a:r>
              <a:rPr lang="en-US" dirty="0" smtClean="0"/>
              <a:t> --debug. </a:t>
            </a:r>
          </a:p>
          <a:p>
            <a:r>
              <a:rPr lang="en-US" dirty="0" smtClean="0"/>
              <a:t>Running with –</a:t>
            </a:r>
            <a:r>
              <a:rPr lang="en-US" dirty="0" err="1" smtClean="0"/>
              <a:t>i</a:t>
            </a:r>
            <a:r>
              <a:rPr lang="en-US" dirty="0" smtClean="0"/>
              <a:t> is equivalent to </a:t>
            </a:r>
            <a:r>
              <a:rPr lang="en-US" dirty="0" err="1" smtClean="0"/>
              <a:t>gradle</a:t>
            </a:r>
            <a:r>
              <a:rPr lang="en-US" dirty="0" smtClean="0"/>
              <a:t> --info.</a:t>
            </a:r>
          </a:p>
          <a:p>
            <a:r>
              <a:rPr lang="en-US" dirty="0" smtClean="0"/>
              <a:t>The installer downloads and installs </a:t>
            </a:r>
            <a:r>
              <a:rPr lang="en-US" dirty="0" err="1" smtClean="0"/>
              <a:t>Gradle</a:t>
            </a:r>
            <a:r>
              <a:rPr lang="en-US" dirty="0" smtClean="0"/>
              <a:t> for you.</a:t>
            </a:r>
          </a:p>
          <a:p>
            <a:r>
              <a:rPr lang="en-US" dirty="0" smtClean="0"/>
              <a:t>The installer configures the installation based on your properties file.</a:t>
            </a:r>
          </a:p>
          <a:p>
            <a:r>
              <a:rPr lang="en-US" dirty="0" smtClean="0"/>
              <a:t>If installing on Linux, must be run as </a:t>
            </a:r>
            <a:r>
              <a:rPr lang="en-US" dirty="0" err="1" smtClean="0"/>
              <a:t>bbuser</a:t>
            </a:r>
            <a:r>
              <a:rPr lang="en-US" dirty="0"/>
              <a:t>;</a:t>
            </a:r>
            <a:r>
              <a:rPr lang="en-US" dirty="0" smtClean="0"/>
              <a:t> not root.</a:t>
            </a:r>
          </a:p>
          <a:p>
            <a:r>
              <a:rPr lang="en-US" dirty="0" smtClean="0"/>
              <a:t>-c &lt;configuration file&gt; requires the absolute path to </a:t>
            </a:r>
            <a:r>
              <a:rPr lang="en-US" dirty="0" err="1" smtClean="0"/>
              <a:t>installer.properties</a:t>
            </a:r>
            <a:r>
              <a:rPr lang="en-US" dirty="0" smtClean="0"/>
              <a:t>.</a:t>
            </a:r>
          </a:p>
          <a:p>
            <a:r>
              <a:rPr lang="en-US" dirty="0"/>
              <a:t>Properties and license </a:t>
            </a:r>
            <a:r>
              <a:rPr lang="en-US" dirty="0" smtClean="0"/>
              <a:t>must </a:t>
            </a:r>
            <a:r>
              <a:rPr lang="en-US" b="1" dirty="0" smtClean="0"/>
              <a:t>*not*</a:t>
            </a:r>
            <a:r>
              <a:rPr lang="en-US" dirty="0" smtClean="0"/>
              <a:t> </a:t>
            </a:r>
            <a:r>
              <a:rPr lang="en-US" dirty="0"/>
              <a:t>be in the Blackboard </a:t>
            </a:r>
            <a:r>
              <a:rPr lang="en-US" dirty="0" smtClean="0"/>
              <a:t>installation </a:t>
            </a:r>
            <a:r>
              <a:rPr lang="en-US" dirty="0"/>
              <a:t>directory</a:t>
            </a:r>
            <a:r>
              <a:rPr lang="en-US" dirty="0" smtClean="0"/>
              <a:t>.</a:t>
            </a:r>
          </a:p>
          <a:p>
            <a:r>
              <a:rPr lang="en-US" dirty="0"/>
              <a:t>JAVA_HOME variable </a:t>
            </a:r>
            <a:r>
              <a:rPr lang="en-US" b="1" dirty="0"/>
              <a:t>*</a:t>
            </a:r>
            <a:r>
              <a:rPr lang="en-US" b="1" dirty="0" smtClean="0"/>
              <a:t>must*</a:t>
            </a:r>
            <a:r>
              <a:rPr lang="en-US" dirty="0" smtClean="0"/>
              <a:t> </a:t>
            </a:r>
            <a:r>
              <a:rPr lang="en-US" dirty="0"/>
              <a:t>be set and pointing to JDK8 directory (e.g. JAVA_HOME="/</a:t>
            </a:r>
            <a:r>
              <a:rPr lang="en-US" dirty="0" err="1" smtClean="0"/>
              <a:t>usr</a:t>
            </a:r>
            <a:r>
              <a:rPr lang="en-US" dirty="0" smtClean="0"/>
              <a:t>/local/jdk1.8.0_92").</a:t>
            </a:r>
          </a:p>
          <a:p>
            <a:r>
              <a:rPr lang="en-US" dirty="0" smtClean="0"/>
              <a:t>Passwords must be in plain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55638" cy="365125"/>
          </a:xfrm>
          <a:prstGeom prst="rect">
            <a:avLst/>
          </a:prstGeom>
        </p:spPr>
        <p:txBody>
          <a:bodyPr/>
          <a:lstStyle/>
          <a:p>
            <a:fld id="{EE6A1F7D-970C-8E40-B6AD-384192BEAA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5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Tips, Tricks, and Caveats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Gradle</a:t>
            </a:r>
            <a:r>
              <a:rPr lang="en-US" dirty="0" smtClean="0"/>
              <a:t> does not natively log console output to a file, but the output can be piped to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tee</a:t>
            </a:r>
            <a:r>
              <a:rPr lang="en-US" dirty="0" smtClean="0"/>
              <a:t> to achieve this*:</a:t>
            </a:r>
          </a:p>
          <a:p>
            <a:pPr marL="457200" lvl="1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--- </a:t>
            </a:r>
            <a:r>
              <a:rPr lang="en-US" sz="1000" dirty="0" err="1">
                <a:latin typeface="Lucida Console" panose="020B0609040504020204" pitchFamily="49" charset="0"/>
              </a:rPr>
              <a:t>installer.sh.orig</a:t>
            </a:r>
            <a:r>
              <a:rPr lang="en-US" sz="1000" dirty="0">
                <a:latin typeface="Lucida Console" panose="020B0609040504020204" pitchFamily="49" charset="0"/>
              </a:rPr>
              <a:t>   </a:t>
            </a:r>
            <a:r>
              <a:rPr lang="en-US" sz="1000" dirty="0" smtClean="0">
                <a:latin typeface="Lucida Console" panose="020B0609040504020204" pitchFamily="49" charset="0"/>
              </a:rPr>
              <a:t>2016-05-08 18:24:32.000000000 </a:t>
            </a:r>
            <a:r>
              <a:rPr lang="en-US" sz="1000" dirty="0">
                <a:latin typeface="Lucida Console" panose="020B0609040504020204" pitchFamily="49" charset="0"/>
              </a:rPr>
              <a:t>-0400</a:t>
            </a:r>
          </a:p>
          <a:p>
            <a:pPr marL="457200" lvl="1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+++ installer.sh        </a:t>
            </a:r>
            <a:r>
              <a:rPr lang="en-US" sz="1000" dirty="0" smtClean="0">
                <a:latin typeface="Lucida Console" panose="020B0609040504020204" pitchFamily="49" charset="0"/>
              </a:rPr>
              <a:t>2016-05-08 18:32:17.000000000 </a:t>
            </a:r>
            <a:r>
              <a:rPr lang="en-US" sz="1000" dirty="0">
                <a:latin typeface="Lucida Console" panose="020B0609040504020204" pitchFamily="49" charset="0"/>
              </a:rPr>
              <a:t>-0400</a:t>
            </a:r>
          </a:p>
          <a:p>
            <a:pPr marL="457200" lvl="1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@@ -91,4 +91,4 @@</a:t>
            </a:r>
          </a:p>
          <a:p>
            <a:pPr marL="457200" lvl="1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     --</a:t>
            </a:r>
            <a:r>
              <a:rPr lang="en-US" sz="1000" dirty="0" err="1">
                <a:latin typeface="Lucida Console" panose="020B0609040504020204" pitchFamily="49" charset="0"/>
              </a:rPr>
              <a:t>stacktrace</a:t>
            </a:r>
            <a:r>
              <a:rPr lang="en-US" sz="1000" dirty="0">
                <a:latin typeface="Lucida Console" panose="020B0609040504020204" pitchFamily="49" charset="0"/>
              </a:rPr>
              <a:t> \</a:t>
            </a:r>
          </a:p>
          <a:p>
            <a:pPr marL="457200" lvl="1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     $verbosity \</a:t>
            </a:r>
          </a:p>
          <a:p>
            <a:pPr marL="457200" lvl="1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       $options \</a:t>
            </a:r>
          </a:p>
          <a:p>
            <a:pPr marL="457200" lvl="1" indent="0">
              <a:buNone/>
            </a:pPr>
            <a:r>
              <a:rPr lang="en-US" sz="1000" dirty="0">
                <a:latin typeface="Lucida Console" panose="020B0609040504020204" pitchFamily="49" charset="0"/>
              </a:rPr>
              <a:t>-      $</a:t>
            </a:r>
            <a:r>
              <a:rPr lang="en-US" sz="1000" dirty="0" err="1">
                <a:latin typeface="Lucida Console" panose="020B0609040504020204" pitchFamily="49" charset="0"/>
              </a:rPr>
              <a:t>gradleTask</a:t>
            </a:r>
            <a:endParaRPr lang="en-US" sz="1000" dirty="0"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r>
              <a:rPr lang="en-US" sz="1000" dirty="0" smtClean="0">
                <a:latin typeface="Lucida Console" panose="020B0609040504020204" pitchFamily="49" charset="0"/>
              </a:rPr>
              <a:t>+      $</a:t>
            </a:r>
            <a:r>
              <a:rPr lang="en-US" sz="1000" dirty="0" err="1" smtClean="0">
                <a:latin typeface="Lucida Console" panose="020B0609040504020204" pitchFamily="49" charset="0"/>
              </a:rPr>
              <a:t>gradleTask</a:t>
            </a:r>
            <a:r>
              <a:rPr lang="en-US" sz="1000" dirty="0">
                <a:latin typeface="Lucida Console" panose="020B0609040504020204" pitchFamily="49" charset="0"/>
              </a:rPr>
              <a:t> 2&gt;&amp;</a:t>
            </a:r>
            <a:r>
              <a:rPr lang="en-US" sz="1000" dirty="0" smtClean="0">
                <a:latin typeface="Lucida Console" panose="020B0609040504020204" pitchFamily="49" charset="0"/>
              </a:rPr>
              <a:t>1 | tee "bb-installer-log.txt“</a:t>
            </a:r>
            <a:endParaRPr lang="en-US" dirty="0"/>
          </a:p>
          <a:p>
            <a:pPr marL="457200" lvl="1" indent="0">
              <a:buNone/>
            </a:pPr>
            <a:endParaRPr lang="en-US" sz="1100" dirty="0" smtClean="0"/>
          </a:p>
          <a:p>
            <a:pPr lvl="1"/>
            <a:r>
              <a:rPr lang="en-US" dirty="0" smtClean="0"/>
              <a:t>Doing this will not</a:t>
            </a:r>
            <a:r>
              <a:rPr lang="en-US" b="1" dirty="0" smtClean="0"/>
              <a:t> </a:t>
            </a:r>
            <a:r>
              <a:rPr lang="en-US" dirty="0" smtClean="0"/>
              <a:t>show the installer percentage in the console output.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sz="1050" dirty="0"/>
              <a:t>* Windows does not ship with the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tee </a:t>
            </a:r>
            <a:r>
              <a:rPr lang="en-US" sz="1050" dirty="0"/>
              <a:t>executable. Making this change to installer.bat requires a GNU port of the 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tee</a:t>
            </a:r>
            <a:r>
              <a:rPr lang="en-US" sz="1050" dirty="0"/>
              <a:t> </a:t>
            </a:r>
            <a:r>
              <a:rPr lang="en-US" sz="1050" dirty="0" smtClean="0"/>
              <a:t>binary </a:t>
            </a:r>
            <a:r>
              <a:rPr lang="en-US" sz="1050" dirty="0"/>
              <a:t>in %PATH% to work.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55638" cy="365125"/>
          </a:xfrm>
          <a:prstGeom prst="rect">
            <a:avLst/>
          </a:prstGeom>
        </p:spPr>
        <p:txBody>
          <a:bodyPr/>
          <a:lstStyle/>
          <a:p>
            <a:fld id="{EE6A1F7D-970C-8E40-B6AD-384192BEAA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8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062" y="2728025"/>
            <a:ext cx="3034215" cy="15896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Euphemia" panose="020B0503040102020104" pitchFamily="34" charset="0"/>
              </a:rPr>
              <a:t>Chris Olin</a:t>
            </a:r>
            <a:r>
              <a:rPr lang="en-US" sz="1800" dirty="0" smtClean="0">
                <a:latin typeface="Euphemia" panose="020B0503040102020104" pitchFamily="34" charset="0"/>
              </a:rPr>
              <a:t/>
            </a:r>
            <a:br>
              <a:rPr lang="en-US" sz="1800" dirty="0" smtClean="0">
                <a:latin typeface="Euphemia" panose="020B0503040102020104" pitchFamily="34" charset="0"/>
              </a:rPr>
            </a:br>
            <a:r>
              <a:rPr lang="en-US" sz="1800" dirty="0" smtClean="0">
                <a:latin typeface="Euphemia" panose="020B0503040102020104" pitchFamily="34" charset="0"/>
              </a:rPr>
              <a:t>Miracle Worker</a:t>
            </a:r>
            <a:br>
              <a:rPr lang="en-US" sz="1800" dirty="0" smtClean="0">
                <a:latin typeface="Euphemia" panose="020B0503040102020104" pitchFamily="34" charset="0"/>
              </a:rPr>
            </a:br>
            <a:r>
              <a:rPr lang="en-US" sz="1800" dirty="0" smtClean="0">
                <a:latin typeface="Euphemia" panose="020B0503040102020104" pitchFamily="34" charset="0"/>
              </a:rPr>
              <a:t>Client Support Engineer</a:t>
            </a:r>
            <a:br>
              <a:rPr lang="en-US" sz="1800" dirty="0" smtClean="0">
                <a:latin typeface="Euphemia" panose="020B0503040102020104" pitchFamily="34" charset="0"/>
              </a:rPr>
            </a:br>
            <a:r>
              <a:rPr lang="en-US" sz="1800" dirty="0" smtClean="0">
                <a:latin typeface="Euphemia" panose="020B0503040102020104" pitchFamily="34" charset="0"/>
              </a:rPr>
              <a:t>Learn Client Support</a:t>
            </a:r>
            <a:br>
              <a:rPr lang="en-US" sz="1800" dirty="0" smtClean="0">
                <a:latin typeface="Euphemia" panose="020B0503040102020104" pitchFamily="34" charset="0"/>
              </a:rPr>
            </a:br>
            <a:r>
              <a:rPr lang="en-US" sz="1800" dirty="0" smtClean="0">
                <a:latin typeface="Euphemia" panose="020B0503040102020104" pitchFamily="34" charset="0"/>
              </a:rPr>
              <a:t>chris.olin@blackboard.com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55638" cy="365125"/>
          </a:xfrm>
          <a:prstGeom prst="rect">
            <a:avLst/>
          </a:prstGeom>
        </p:spPr>
        <p:txBody>
          <a:bodyPr/>
          <a:lstStyle/>
          <a:p>
            <a:fld id="{EE6A1F7D-970C-8E40-B6AD-384192BEAAF9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72875" y="2728024"/>
            <a:ext cx="3211902" cy="15896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82575" indent="-282575" algn="l" defTabSz="457200" rtl="0" eaLnBrk="1" latinLnBrk="0" hangingPunct="1">
              <a:spcBef>
                <a:spcPts val="1776"/>
              </a:spcBef>
              <a:buClr>
                <a:schemeClr val="accent1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»"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latin typeface="Euphemia" panose="020B0503040102020104" pitchFamily="34" charset="0"/>
              </a:rPr>
              <a:t>Scott Hurrey</a:t>
            </a:r>
            <a:r>
              <a:rPr lang="en-US" sz="1800" dirty="0" smtClean="0">
                <a:latin typeface="Euphemia" panose="020B0503040102020104" pitchFamily="34" charset="0"/>
              </a:rPr>
              <a:t/>
            </a:r>
            <a:br>
              <a:rPr lang="en-US" sz="1800" dirty="0" smtClean="0">
                <a:latin typeface="Euphemia" panose="020B0503040102020104" pitchFamily="34" charset="0"/>
              </a:rPr>
            </a:br>
            <a:r>
              <a:rPr lang="en-US" sz="1800" dirty="0" smtClean="0">
                <a:latin typeface="Euphemia" panose="020B0503040102020104" pitchFamily="34" charset="0"/>
              </a:rPr>
              <a:t>Code Poet</a:t>
            </a:r>
            <a:br>
              <a:rPr lang="en-US" sz="1800" dirty="0" smtClean="0">
                <a:latin typeface="Euphemia" panose="020B0503040102020104" pitchFamily="34" charset="0"/>
              </a:rPr>
            </a:br>
            <a:r>
              <a:rPr lang="en-US" sz="1800" dirty="0" smtClean="0">
                <a:latin typeface="Euphemia" panose="020B0503040102020104" pitchFamily="34" charset="0"/>
              </a:rPr>
              <a:t>Senior Content Developer</a:t>
            </a:r>
            <a:br>
              <a:rPr lang="en-US" sz="1800" dirty="0" smtClean="0">
                <a:latin typeface="Euphemia" panose="020B0503040102020104" pitchFamily="34" charset="0"/>
              </a:rPr>
            </a:br>
            <a:r>
              <a:rPr lang="en-US" sz="1800" dirty="0" smtClean="0">
                <a:latin typeface="Euphemia" panose="020B0503040102020104" pitchFamily="34" charset="0"/>
              </a:rPr>
              <a:t>Developer Experience</a:t>
            </a:r>
            <a:br>
              <a:rPr lang="en-US" sz="1800" dirty="0" smtClean="0">
                <a:latin typeface="Euphemia" panose="020B0503040102020104" pitchFamily="34" charset="0"/>
              </a:rPr>
            </a:br>
            <a:r>
              <a:rPr lang="en-US" sz="1800" dirty="0" err="1" smtClean="0">
                <a:latin typeface="Euphemia" panose="020B0503040102020104" pitchFamily="34" charset="0"/>
              </a:rPr>
              <a:t>scott.hurrey@blackboard.com</a:t>
            </a:r>
            <a:endParaRPr lang="en-US" sz="1800" dirty="0" smtClean="0">
              <a:latin typeface="Euphemia" panose="020B0503040102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2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Additional help documents available on https</a:t>
            </a:r>
            <a:r>
              <a:rPr lang="en-US" dirty="0"/>
              <a:t>://help.blackboard.com at https://bit.ly/Q22016Info</a:t>
            </a:r>
            <a:endParaRPr lang="en-US" dirty="0" smtClean="0"/>
          </a:p>
          <a:p>
            <a:r>
              <a:rPr lang="en-US" dirty="0" smtClean="0"/>
              <a:t>Community site at https://community.blackboard.com</a:t>
            </a:r>
          </a:p>
          <a:p>
            <a:r>
              <a:rPr lang="en-US" dirty="0"/>
              <a:t>Blackboard Support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55638" cy="365125"/>
          </a:xfrm>
          <a:prstGeom prst="rect">
            <a:avLst/>
          </a:prstGeom>
        </p:spPr>
        <p:txBody>
          <a:bodyPr/>
          <a:lstStyle/>
          <a:p>
            <a:fld id="{EE6A1F7D-970C-8E40-B6AD-384192BEAA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3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42586" y="1450340"/>
            <a:ext cx="6058827" cy="4346365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500" dirty="0" smtClean="0">
                <a:solidFill>
                  <a:schemeClr val="accent5"/>
                </a:solidFill>
                <a:latin typeface="Chalkduster" charset="0"/>
                <a:ea typeface="Chalkduster" charset="0"/>
                <a:cs typeface="Chalkduster" charset="0"/>
              </a:rPr>
              <a:t>???</a:t>
            </a:r>
            <a:endParaRPr lang="en-US" sz="22500" dirty="0">
              <a:solidFill>
                <a:schemeClr val="accent5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55638" cy="365125"/>
          </a:xfrm>
          <a:prstGeom prst="rect">
            <a:avLst/>
          </a:prstGeom>
        </p:spPr>
        <p:txBody>
          <a:bodyPr/>
          <a:lstStyle/>
          <a:p>
            <a:fld id="{EE6A1F7D-970C-8E40-B6AD-384192BEAA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2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new?</a:t>
            </a:r>
          </a:p>
          <a:p>
            <a:r>
              <a:rPr lang="en-US" dirty="0" smtClean="0"/>
              <a:t>Why?</a:t>
            </a:r>
          </a:p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55638" cy="365125"/>
          </a:xfrm>
          <a:prstGeom prst="rect">
            <a:avLst/>
          </a:prstGeom>
        </p:spPr>
        <p:txBody>
          <a:bodyPr/>
          <a:lstStyle/>
          <a:p>
            <a:fld id="{EE6A1F7D-970C-8E40-B6AD-384192BEAA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1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Command Line installation</a:t>
            </a:r>
          </a:p>
          <a:p>
            <a:r>
              <a:rPr lang="en-US" dirty="0" smtClean="0"/>
              <a:t>No GUI/user interaction</a:t>
            </a:r>
          </a:p>
          <a:p>
            <a:r>
              <a:rPr lang="en-US" dirty="0" smtClean="0"/>
              <a:t>Based on </a:t>
            </a:r>
            <a:r>
              <a:rPr lang="en-US" dirty="0" err="1" smtClean="0"/>
              <a:t>Gradle</a:t>
            </a:r>
            <a:endParaRPr lang="en-US" dirty="0" smtClean="0"/>
          </a:p>
          <a:p>
            <a:r>
              <a:rPr lang="en-US" dirty="0" smtClean="0"/>
              <a:t>Artifacts installed from a local Maven repository</a:t>
            </a:r>
          </a:p>
          <a:p>
            <a:r>
              <a:rPr lang="en-US" dirty="0" smtClean="0"/>
              <a:t>Smarter installer</a:t>
            </a:r>
          </a:p>
          <a:p>
            <a:r>
              <a:rPr lang="en-US" dirty="0" smtClean="0"/>
              <a:t>No bb-installer-log.txt</a:t>
            </a:r>
          </a:p>
          <a:p>
            <a:pPr lvl="1"/>
            <a:r>
              <a:rPr lang="en-US" dirty="0" smtClean="0"/>
              <a:t>standard error/standard output is displayed on the console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55638" cy="365125"/>
          </a:xfrm>
          <a:prstGeom prst="rect">
            <a:avLst/>
          </a:prstGeom>
        </p:spPr>
        <p:txBody>
          <a:bodyPr/>
          <a:lstStyle/>
          <a:p>
            <a:fld id="{EE6A1F7D-970C-8E40-B6AD-384192BEAA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8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Shared </a:t>
            </a:r>
            <a:r>
              <a:rPr lang="en-US" dirty="0" err="1" smtClean="0"/>
              <a:t>codeline</a:t>
            </a:r>
            <a:r>
              <a:rPr lang="en-US" dirty="0" smtClean="0"/>
              <a:t> branches</a:t>
            </a:r>
          </a:p>
          <a:p>
            <a:pPr lvl="1"/>
            <a:r>
              <a:rPr lang="en-US" dirty="0" smtClean="0"/>
              <a:t>Learn 9.1 Q2 2016 and Learn SaaS are built on the same code</a:t>
            </a:r>
          </a:p>
          <a:p>
            <a:r>
              <a:rPr lang="en-US" dirty="0" smtClean="0"/>
              <a:t>Provided an opportunity to update the installer</a:t>
            </a:r>
          </a:p>
          <a:p>
            <a:r>
              <a:rPr lang="en-US" dirty="0" smtClean="0"/>
              <a:t>Streamlines the install process</a:t>
            </a:r>
          </a:p>
          <a:p>
            <a:pPr lvl="1"/>
            <a:r>
              <a:rPr lang="en-US" dirty="0"/>
              <a:t>Allows Blackboard to install both </a:t>
            </a:r>
            <a:r>
              <a:rPr lang="en-US" dirty="0" smtClean="0"/>
              <a:t>deployments </a:t>
            </a:r>
            <a:r>
              <a:rPr lang="en-US" dirty="0"/>
              <a:t>with one </a:t>
            </a:r>
            <a:r>
              <a:rPr lang="en-US" dirty="0" smtClean="0"/>
              <a:t>installer</a:t>
            </a:r>
          </a:p>
          <a:p>
            <a:r>
              <a:rPr lang="en-US" dirty="0" smtClean="0"/>
              <a:t>One installer for Windows, Linux, and Solaris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55638" cy="365125"/>
          </a:xfrm>
          <a:prstGeom prst="rect">
            <a:avLst/>
          </a:prstGeom>
        </p:spPr>
        <p:txBody>
          <a:bodyPr/>
          <a:lstStyle/>
          <a:p>
            <a:fld id="{EE6A1F7D-970C-8E40-B6AD-384192BEAA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0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Supports the same technologies</a:t>
            </a:r>
          </a:p>
          <a:p>
            <a:r>
              <a:rPr lang="en-US" dirty="0" smtClean="0"/>
              <a:t>All required properties are set in a configuration file</a:t>
            </a:r>
          </a:p>
          <a:p>
            <a:r>
              <a:rPr lang="en-US" dirty="0" smtClean="0"/>
              <a:t>Installer can:</a:t>
            </a:r>
          </a:p>
          <a:p>
            <a:pPr lvl="1"/>
            <a:r>
              <a:rPr lang="en-US" dirty="0" smtClean="0"/>
              <a:t>Full Install</a:t>
            </a:r>
          </a:p>
          <a:p>
            <a:pPr lvl="1"/>
            <a:r>
              <a:rPr lang="en-US" dirty="0" smtClean="0"/>
              <a:t>Full Upgrade</a:t>
            </a:r>
          </a:p>
          <a:p>
            <a:pPr lvl="1"/>
            <a:r>
              <a:rPr lang="en-US" dirty="0" smtClean="0"/>
              <a:t>App Server Only Install</a:t>
            </a:r>
          </a:p>
          <a:p>
            <a:pPr lvl="1"/>
            <a:r>
              <a:rPr lang="en-US" dirty="0" smtClean="0"/>
              <a:t>App Server Only Upgrade</a:t>
            </a:r>
          </a:p>
          <a:p>
            <a:pPr lvl="1"/>
            <a:r>
              <a:rPr lang="en-US" dirty="0" smtClean="0"/>
              <a:t>Uninstall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55638" cy="365125"/>
          </a:xfrm>
          <a:prstGeom prst="rect">
            <a:avLst/>
          </a:prstGeom>
        </p:spPr>
        <p:txBody>
          <a:bodyPr/>
          <a:lstStyle/>
          <a:p>
            <a:fld id="{EE6A1F7D-970C-8E40-B6AD-384192BEAA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2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4025" indent="-457200">
              <a:buFont typeface="+mj-lt"/>
              <a:buAutoNum type="arabicPeriod"/>
            </a:pPr>
            <a:r>
              <a:rPr lang="en-US" dirty="0" smtClean="0"/>
              <a:t>Prepare the server</a:t>
            </a:r>
            <a:endParaRPr lang="en-US" dirty="0"/>
          </a:p>
          <a:p>
            <a:pPr marL="454025" indent="-457200">
              <a:buFont typeface="+mj-lt"/>
              <a:buAutoNum type="arabicPeriod"/>
            </a:pPr>
            <a:r>
              <a:rPr lang="en-US" dirty="0"/>
              <a:t>Prepare </a:t>
            </a:r>
            <a:r>
              <a:rPr lang="en-US" dirty="0" smtClean="0"/>
              <a:t>the </a:t>
            </a:r>
            <a:r>
              <a:rPr lang="en-US" dirty="0" err="1" smtClean="0"/>
              <a:t>installer.properties</a:t>
            </a:r>
            <a:r>
              <a:rPr lang="en-US" dirty="0" smtClean="0"/>
              <a:t> </a:t>
            </a:r>
            <a:r>
              <a:rPr lang="en-US" dirty="0"/>
              <a:t>f</a:t>
            </a:r>
            <a:r>
              <a:rPr lang="en-US" dirty="0" smtClean="0"/>
              <a:t>ile</a:t>
            </a:r>
            <a:endParaRPr lang="en-US" dirty="0"/>
          </a:p>
          <a:p>
            <a:pPr marL="454025" indent="-457200">
              <a:buFont typeface="+mj-lt"/>
              <a:buAutoNum type="arabicPeriod"/>
            </a:pPr>
            <a:r>
              <a:rPr lang="en-US" dirty="0"/>
              <a:t>Download and </a:t>
            </a:r>
            <a:r>
              <a:rPr lang="en-US" dirty="0" smtClean="0"/>
              <a:t>unzip installer archive</a:t>
            </a:r>
            <a:endParaRPr lang="en-US" dirty="0"/>
          </a:p>
          <a:p>
            <a:pPr marL="454025" indent="-457200">
              <a:buFont typeface="+mj-lt"/>
              <a:buAutoNum type="arabicPeriod"/>
            </a:pPr>
            <a:r>
              <a:rPr lang="en-US" dirty="0"/>
              <a:t>Run the install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55638" cy="365125"/>
          </a:xfrm>
          <a:prstGeom prst="rect">
            <a:avLst/>
          </a:prstGeom>
        </p:spPr>
        <p:txBody>
          <a:bodyPr/>
          <a:lstStyle/>
          <a:p>
            <a:fld id="{EE6A1F7D-970C-8E40-B6AD-384192BEAA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0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The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Install 64-bit OS</a:t>
            </a:r>
          </a:p>
          <a:p>
            <a:pPr lvl="1"/>
            <a:r>
              <a:rPr lang="en-US" sz="1800" dirty="0" smtClean="0"/>
              <a:t>RHEL 5 or 6</a:t>
            </a:r>
          </a:p>
          <a:p>
            <a:pPr lvl="1"/>
            <a:r>
              <a:rPr lang="en-US" sz="1800" dirty="0" smtClean="0"/>
              <a:t>Windows Server 2012 R2</a:t>
            </a:r>
          </a:p>
          <a:p>
            <a:pPr lvl="1"/>
            <a:r>
              <a:rPr lang="en-US" sz="1800" dirty="0" smtClean="0"/>
              <a:t>Sun Solaris SPARC 10 or 11</a:t>
            </a:r>
          </a:p>
          <a:p>
            <a:r>
              <a:rPr lang="en-US" sz="2000" dirty="0" smtClean="0"/>
              <a:t>Install 64-bit Java</a:t>
            </a:r>
          </a:p>
          <a:p>
            <a:pPr lvl="1"/>
            <a:r>
              <a:rPr lang="en-US" sz="1800" dirty="0" smtClean="0"/>
              <a:t>JDK 1.8.0_60 or higher</a:t>
            </a:r>
          </a:p>
          <a:p>
            <a:r>
              <a:rPr lang="en-US" sz="2000" dirty="0" smtClean="0"/>
              <a:t>Install 64-bit Database</a:t>
            </a:r>
          </a:p>
          <a:p>
            <a:pPr lvl="1"/>
            <a:r>
              <a:rPr lang="en-US" sz="1800" dirty="0" smtClean="0"/>
              <a:t>SQL Server 2012</a:t>
            </a:r>
          </a:p>
          <a:p>
            <a:pPr lvl="1"/>
            <a:r>
              <a:rPr lang="en-US" sz="1800" dirty="0" smtClean="0"/>
              <a:t>Oracle 12c or 11gR2</a:t>
            </a:r>
          </a:p>
          <a:p>
            <a:r>
              <a:rPr lang="en-US" sz="2000" dirty="0" smtClean="0"/>
              <a:t>Set up shared content server </a:t>
            </a:r>
          </a:p>
          <a:p>
            <a:r>
              <a:rPr lang="en-US" sz="2000" dirty="0" smtClean="0"/>
              <a:t>Apply customizations, as required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55638" cy="365125"/>
          </a:xfrm>
          <a:prstGeom prst="rect">
            <a:avLst/>
          </a:prstGeom>
        </p:spPr>
        <p:txBody>
          <a:bodyPr/>
          <a:lstStyle/>
          <a:p>
            <a:fld id="{EE6A1F7D-970C-8E40-B6AD-384192BEAA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3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Properties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Properties file is a generic ASCII file</a:t>
            </a:r>
          </a:p>
          <a:p>
            <a:r>
              <a:rPr lang="en-US" dirty="0" smtClean="0"/>
              <a:t>Uses “</a:t>
            </a:r>
            <a:r>
              <a:rPr lang="en-US" dirty="0" err="1" smtClean="0"/>
              <a:t>bbconfig</a:t>
            </a:r>
            <a:r>
              <a:rPr lang="en-US" dirty="0" smtClean="0"/>
              <a:t>”-style properties</a:t>
            </a:r>
          </a:p>
          <a:p>
            <a:r>
              <a:rPr lang="en-US" dirty="0" smtClean="0"/>
              <a:t>Replaces the forms seen in the Java installer</a:t>
            </a:r>
          </a:p>
          <a:p>
            <a:r>
              <a:rPr lang="en-US" dirty="0" smtClean="0"/>
              <a:t>Filename </a:t>
            </a:r>
            <a:r>
              <a:rPr lang="en-US" dirty="0"/>
              <a:t>is </a:t>
            </a:r>
            <a:r>
              <a:rPr lang="en-US" dirty="0" smtClean="0"/>
              <a:t>configurable</a:t>
            </a:r>
          </a:p>
          <a:p>
            <a:r>
              <a:rPr lang="en-US" dirty="0" smtClean="0"/>
              <a:t>For this presentation, it is called </a:t>
            </a:r>
            <a:r>
              <a:rPr lang="en-US" dirty="0" err="1" smtClean="0"/>
              <a:t>installer.properties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655638" cy="365125"/>
          </a:xfrm>
          <a:prstGeom prst="rect">
            <a:avLst/>
          </a:prstGeom>
        </p:spPr>
        <p:txBody>
          <a:bodyPr/>
          <a:lstStyle/>
          <a:p>
            <a:fld id="{EE6A1F7D-970C-8E40-B6AD-384192BEAA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4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b 4-3 light v1.0">
  <a:themeElements>
    <a:clrScheme name="Blackboard">
      <a:dk1>
        <a:srgbClr val="191B23"/>
      </a:dk1>
      <a:lt1>
        <a:sysClr val="window" lastClr="FFFFFF"/>
      </a:lt1>
      <a:dk2>
        <a:srgbClr val="191B23"/>
      </a:dk2>
      <a:lt2>
        <a:srgbClr val="E2E2E2"/>
      </a:lt2>
      <a:accent1>
        <a:srgbClr val="3398CC"/>
      </a:accent1>
      <a:accent2>
        <a:srgbClr val="00CC90"/>
      </a:accent2>
      <a:accent3>
        <a:srgbClr val="FFCD00"/>
      </a:accent3>
      <a:accent4>
        <a:srgbClr val="FF7F41"/>
      </a:accent4>
      <a:accent5>
        <a:srgbClr val="FF0066"/>
      </a:accent5>
      <a:accent6>
        <a:srgbClr val="C800A1"/>
      </a:accent6>
      <a:hlink>
        <a:srgbClr val="3398CC"/>
      </a:hlink>
      <a:folHlink>
        <a:srgbClr val="E2E2E2"/>
      </a:folHlink>
    </a:clrScheme>
    <a:fontScheme name="Blackboard PPT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  <a:latin typeface="+mj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37160" tIns="137160" rIns="137160" bIns="137160" rtlCol="0"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C2AB4ADA-AC00-1F46-9A32-A20F91FAD069}" vid="{3D2254C2-22BC-DF46-AAF6-DD9874107F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Bb_4-3_light</Template>
  <TotalTime>414</TotalTime>
  <Words>904</Words>
  <Application>Microsoft Macintosh PowerPoint</Application>
  <PresentationFormat>On-screen Show (4:3)</PresentationFormat>
  <Paragraphs>216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Calibri</vt:lpstr>
      <vt:lpstr>Chalkduster</vt:lpstr>
      <vt:lpstr>Courier New</vt:lpstr>
      <vt:lpstr>Euphemia</vt:lpstr>
      <vt:lpstr>Georgia</vt:lpstr>
      <vt:lpstr>Lucida Console</vt:lpstr>
      <vt:lpstr>Times New Roman</vt:lpstr>
      <vt:lpstr>Arial</vt:lpstr>
      <vt:lpstr>Bb 4-3 light v1.0</vt:lpstr>
      <vt:lpstr>The New Q2 2016 Installer</vt:lpstr>
      <vt:lpstr>Introductions</vt:lpstr>
      <vt:lpstr>Agenda</vt:lpstr>
      <vt:lpstr>What’s New</vt:lpstr>
      <vt:lpstr>Why?</vt:lpstr>
      <vt:lpstr>How Does It Work?</vt:lpstr>
      <vt:lpstr>Basic Installation</vt:lpstr>
      <vt:lpstr>Prepare The Server</vt:lpstr>
      <vt:lpstr>Prepare Properties File</vt:lpstr>
      <vt:lpstr>Property File Requirements</vt:lpstr>
      <vt:lpstr>Installer Configuration</vt:lpstr>
      <vt:lpstr>Learn Configuration</vt:lpstr>
      <vt:lpstr>Database Properties</vt:lpstr>
      <vt:lpstr>Additional Oracle Properties</vt:lpstr>
      <vt:lpstr>The Installer</vt:lpstr>
      <vt:lpstr>Installer Options</vt:lpstr>
      <vt:lpstr>Notable Commands</vt:lpstr>
      <vt:lpstr>Tips, Tricks, and Caveats</vt:lpstr>
      <vt:lpstr>Tips, Tricks, and Caveats</vt:lpstr>
      <vt:lpstr>Additional Resources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New Installer</dc:title>
  <dc:creator>Scott Hurrey</dc:creator>
  <cp:lastModifiedBy>Scott Hurrey</cp:lastModifiedBy>
  <cp:revision>41</cp:revision>
  <dcterms:created xsi:type="dcterms:W3CDTF">2016-03-17T19:45:09Z</dcterms:created>
  <dcterms:modified xsi:type="dcterms:W3CDTF">2016-05-11T12:53:41Z</dcterms:modified>
</cp:coreProperties>
</file>